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4" r:id="rId2"/>
    <p:sldId id="257" r:id="rId3"/>
    <p:sldId id="258" r:id="rId4"/>
    <p:sldId id="259" r:id="rId5"/>
    <p:sldId id="273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6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058BD1-813B-4545-8B97-802E07E58072}" v="1" dt="2024-10-29T07:14:35.6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690" autoAdjust="0"/>
  </p:normalViewPr>
  <p:slideViewPr>
    <p:cSldViewPr snapToGrid="0">
      <p:cViewPr varScale="1">
        <p:scale>
          <a:sx n="74" d="100"/>
          <a:sy n="74" d="100"/>
        </p:scale>
        <p:origin x="96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yushi Pandit" userId="bf7a833128a725a8" providerId="LiveId" clId="{9A058BD1-813B-4545-8B97-802E07E58072}"/>
    <pc:docChg chg="undo custSel addSld modSld sldOrd">
      <pc:chgData name="Aayushi Pandit" userId="bf7a833128a725a8" providerId="LiveId" clId="{9A058BD1-813B-4545-8B97-802E07E58072}" dt="2024-10-29T07:22:42.751" v="105" actId="2085"/>
      <pc:docMkLst>
        <pc:docMk/>
      </pc:docMkLst>
      <pc:sldChg chg="modSp mod">
        <pc:chgData name="Aayushi Pandit" userId="bf7a833128a725a8" providerId="LiveId" clId="{9A058BD1-813B-4545-8B97-802E07E58072}" dt="2024-10-29T07:21:35.884" v="100" actId="1076"/>
        <pc:sldMkLst>
          <pc:docMk/>
          <pc:sldMk cId="2363655384" sldId="257"/>
        </pc:sldMkLst>
        <pc:spChg chg="mod">
          <ac:chgData name="Aayushi Pandit" userId="bf7a833128a725a8" providerId="LiveId" clId="{9A058BD1-813B-4545-8B97-802E07E58072}" dt="2024-10-29T07:20:03.813" v="96" actId="1076"/>
          <ac:spMkLst>
            <pc:docMk/>
            <pc:sldMk cId="2363655384" sldId="257"/>
            <ac:spMk id="7" creationId="{5A1859CA-431B-F6D8-8165-4B1FE84E0F55}"/>
          </ac:spMkLst>
        </pc:spChg>
        <pc:spChg chg="mod">
          <ac:chgData name="Aayushi Pandit" userId="bf7a833128a725a8" providerId="LiveId" clId="{9A058BD1-813B-4545-8B97-802E07E58072}" dt="2024-10-29T07:21:35.884" v="100" actId="1076"/>
          <ac:spMkLst>
            <pc:docMk/>
            <pc:sldMk cId="2363655384" sldId="257"/>
            <ac:spMk id="8" creationId="{2CA9F351-28CF-6A8F-E8C0-379430E497AC}"/>
          </ac:spMkLst>
        </pc:spChg>
        <pc:spChg chg="mod">
          <ac:chgData name="Aayushi Pandit" userId="bf7a833128a725a8" providerId="LiveId" clId="{9A058BD1-813B-4545-8B97-802E07E58072}" dt="2024-10-29T07:16:37.519" v="59" actId="1076"/>
          <ac:spMkLst>
            <pc:docMk/>
            <pc:sldMk cId="2363655384" sldId="257"/>
            <ac:spMk id="9" creationId="{35C10AEB-CF95-6ABD-BF53-92E38CDE089D}"/>
          </ac:spMkLst>
        </pc:spChg>
        <pc:spChg chg="mod">
          <ac:chgData name="Aayushi Pandit" userId="bf7a833128a725a8" providerId="LiveId" clId="{9A058BD1-813B-4545-8B97-802E07E58072}" dt="2024-10-29T07:16:07.870" v="53" actId="1076"/>
          <ac:spMkLst>
            <pc:docMk/>
            <pc:sldMk cId="2363655384" sldId="257"/>
            <ac:spMk id="10" creationId="{8E0A8FCF-EE11-0558-C7D8-1A770B968D92}"/>
          </ac:spMkLst>
        </pc:spChg>
        <pc:spChg chg="mod">
          <ac:chgData name="Aayushi Pandit" userId="bf7a833128a725a8" providerId="LiveId" clId="{9A058BD1-813B-4545-8B97-802E07E58072}" dt="2024-10-29T07:16:24.146" v="57" actId="1076"/>
          <ac:spMkLst>
            <pc:docMk/>
            <pc:sldMk cId="2363655384" sldId="257"/>
            <ac:spMk id="11" creationId="{42C68D57-60F5-5B9F-F3E3-8459A245FE58}"/>
          </ac:spMkLst>
        </pc:spChg>
        <pc:spChg chg="mod">
          <ac:chgData name="Aayushi Pandit" userId="bf7a833128a725a8" providerId="LiveId" clId="{9A058BD1-813B-4545-8B97-802E07E58072}" dt="2024-10-29T07:20:28.473" v="97" actId="113"/>
          <ac:spMkLst>
            <pc:docMk/>
            <pc:sldMk cId="2363655384" sldId="257"/>
            <ac:spMk id="13" creationId="{9739C14A-A820-2242-97F6-1D282E184660}"/>
          </ac:spMkLst>
        </pc:spChg>
        <pc:spChg chg="mod">
          <ac:chgData name="Aayushi Pandit" userId="bf7a833128a725a8" providerId="LiveId" clId="{9A058BD1-813B-4545-8B97-802E07E58072}" dt="2024-10-29T07:21:31.240" v="99" actId="1076"/>
          <ac:spMkLst>
            <pc:docMk/>
            <pc:sldMk cId="2363655384" sldId="257"/>
            <ac:spMk id="14" creationId="{96344E05-1B48-78E4-8619-80675E3765B3}"/>
          </ac:spMkLst>
        </pc:spChg>
        <pc:spChg chg="mod">
          <ac:chgData name="Aayushi Pandit" userId="bf7a833128a725a8" providerId="LiveId" clId="{9A058BD1-813B-4545-8B97-802E07E58072}" dt="2024-10-29T07:16:14.619" v="55" actId="1076"/>
          <ac:spMkLst>
            <pc:docMk/>
            <pc:sldMk cId="2363655384" sldId="257"/>
            <ac:spMk id="15" creationId="{BB7E4704-8C3F-4D06-8EA3-5979034FA677}"/>
          </ac:spMkLst>
        </pc:spChg>
        <pc:spChg chg="mod">
          <ac:chgData name="Aayushi Pandit" userId="bf7a833128a725a8" providerId="LiveId" clId="{9A058BD1-813B-4545-8B97-802E07E58072}" dt="2024-10-29T07:16:20.506" v="56" actId="1076"/>
          <ac:spMkLst>
            <pc:docMk/>
            <pc:sldMk cId="2363655384" sldId="257"/>
            <ac:spMk id="16" creationId="{B6647395-28FA-FCB2-546B-FBE192290764}"/>
          </ac:spMkLst>
        </pc:spChg>
        <pc:spChg chg="mod">
          <ac:chgData name="Aayushi Pandit" userId="bf7a833128a725a8" providerId="LiveId" clId="{9A058BD1-813B-4545-8B97-802E07E58072}" dt="2024-10-29T07:20:44.897" v="98" actId="255"/>
          <ac:spMkLst>
            <pc:docMk/>
            <pc:sldMk cId="2363655384" sldId="257"/>
            <ac:spMk id="20" creationId="{046061AC-3B16-00ED-DDBF-2B1E1A368E9F}"/>
          </ac:spMkLst>
        </pc:spChg>
        <pc:picChg chg="mod">
          <ac:chgData name="Aayushi Pandit" userId="bf7a833128a725a8" providerId="LiveId" clId="{9A058BD1-813B-4545-8B97-802E07E58072}" dt="2024-10-29T07:16:28.524" v="58" actId="1076"/>
          <ac:picMkLst>
            <pc:docMk/>
            <pc:sldMk cId="2363655384" sldId="257"/>
            <ac:picMk id="22" creationId="{BABED5C7-D764-4277-5C0D-1B8334D0E5A5}"/>
          </ac:picMkLst>
        </pc:picChg>
      </pc:sldChg>
      <pc:sldChg chg="modSp mod">
        <pc:chgData name="Aayushi Pandit" userId="bf7a833128a725a8" providerId="LiveId" clId="{9A058BD1-813B-4545-8B97-802E07E58072}" dt="2024-10-29T07:22:42.751" v="105" actId="2085"/>
        <pc:sldMkLst>
          <pc:docMk/>
          <pc:sldMk cId="1731121014" sldId="258"/>
        </pc:sldMkLst>
        <pc:spChg chg="mod">
          <ac:chgData name="Aayushi Pandit" userId="bf7a833128a725a8" providerId="LiveId" clId="{9A058BD1-813B-4545-8B97-802E07E58072}" dt="2024-10-29T07:22:32.064" v="103" actId="2085"/>
          <ac:spMkLst>
            <pc:docMk/>
            <pc:sldMk cId="1731121014" sldId="258"/>
            <ac:spMk id="15" creationId="{67846B64-E30B-0CA3-B98E-4FF3E4839AD2}"/>
          </ac:spMkLst>
        </pc:spChg>
        <pc:spChg chg="mod">
          <ac:chgData name="Aayushi Pandit" userId="bf7a833128a725a8" providerId="LiveId" clId="{9A058BD1-813B-4545-8B97-802E07E58072}" dt="2024-10-29T07:22:21.656" v="101" actId="2085"/>
          <ac:spMkLst>
            <pc:docMk/>
            <pc:sldMk cId="1731121014" sldId="258"/>
            <ac:spMk id="21" creationId="{C446B6DB-D11E-BB7D-C68A-A38E3F76B008}"/>
          </ac:spMkLst>
        </pc:spChg>
        <pc:spChg chg="mod">
          <ac:chgData name="Aayushi Pandit" userId="bf7a833128a725a8" providerId="LiveId" clId="{9A058BD1-813B-4545-8B97-802E07E58072}" dt="2024-10-29T07:22:37.542" v="104" actId="2085"/>
          <ac:spMkLst>
            <pc:docMk/>
            <pc:sldMk cId="1731121014" sldId="258"/>
            <ac:spMk id="22" creationId="{209B72BC-D344-4122-D5CF-4D93AB8BADCD}"/>
          </ac:spMkLst>
        </pc:spChg>
        <pc:spChg chg="mod">
          <ac:chgData name="Aayushi Pandit" userId="bf7a833128a725a8" providerId="LiveId" clId="{9A058BD1-813B-4545-8B97-802E07E58072}" dt="2024-10-29T07:22:42.751" v="105" actId="2085"/>
          <ac:spMkLst>
            <pc:docMk/>
            <pc:sldMk cId="1731121014" sldId="258"/>
            <ac:spMk id="23" creationId="{7E0BD07F-657F-9D6E-A47E-4DC07FE2FDC2}"/>
          </ac:spMkLst>
        </pc:spChg>
      </pc:sldChg>
      <pc:sldChg chg="addSp modSp new mod ord">
        <pc:chgData name="Aayushi Pandit" userId="bf7a833128a725a8" providerId="LiveId" clId="{9A058BD1-813B-4545-8B97-802E07E58072}" dt="2024-10-29T07:18:00.154" v="67" actId="255"/>
        <pc:sldMkLst>
          <pc:docMk/>
          <pc:sldMk cId="4004619150" sldId="274"/>
        </pc:sldMkLst>
        <pc:spChg chg="add mod">
          <ac:chgData name="Aayushi Pandit" userId="bf7a833128a725a8" providerId="LiveId" clId="{9A058BD1-813B-4545-8B97-802E07E58072}" dt="2024-10-29T07:18:00.154" v="67" actId="255"/>
          <ac:spMkLst>
            <pc:docMk/>
            <pc:sldMk cId="4004619150" sldId="274"/>
            <ac:spMk id="2" creationId="{4368DCFE-0B82-A11F-F91D-7A40A5D2137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846048-C16E-47A4-9009-A81536AD76F6}" type="doc">
      <dgm:prSet loTypeId="urn:microsoft.com/office/officeart/2005/8/layout/vList2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A5BE97F-B565-4792-AB57-F94E506591C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Learned to install and configure PyCharm and SQL Workbench, enhancing my technical toolkit.</a:t>
          </a:r>
        </a:p>
      </dgm:t>
    </dgm:pt>
    <dgm:pt modelId="{B30D39D2-44B0-4678-8DEB-FDFF52FBDC42}" type="parTrans" cxnId="{90FC1467-B772-480E-9BD7-D51FF44BA1A5}">
      <dgm:prSet/>
      <dgm:spPr/>
      <dgm:t>
        <a:bodyPr/>
        <a:lstStyle/>
        <a:p>
          <a:endParaRPr lang="en-US"/>
        </a:p>
      </dgm:t>
    </dgm:pt>
    <dgm:pt modelId="{E4579391-3FA6-48BF-9C71-E8BE343C7169}" type="sibTrans" cxnId="{90FC1467-B772-480E-9BD7-D51FF44BA1A5}">
      <dgm:prSet/>
      <dgm:spPr/>
      <dgm:t>
        <a:bodyPr/>
        <a:lstStyle/>
        <a:p>
          <a:endParaRPr lang="en-US"/>
        </a:p>
      </dgm:t>
    </dgm:pt>
    <dgm:pt modelId="{EEBF3362-ADF4-4204-8567-9073737B7D2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Built expertise in Python and MySQL, handling data with real-world applications.</a:t>
          </a:r>
        </a:p>
      </dgm:t>
    </dgm:pt>
    <dgm:pt modelId="{067F0337-4695-4E44-B91A-C75A3CA09C75}" type="parTrans" cxnId="{DD404EBE-D4BF-4F34-AE1C-702A1B9CE1F7}">
      <dgm:prSet/>
      <dgm:spPr/>
      <dgm:t>
        <a:bodyPr/>
        <a:lstStyle/>
        <a:p>
          <a:endParaRPr lang="en-US"/>
        </a:p>
      </dgm:t>
    </dgm:pt>
    <dgm:pt modelId="{499806AD-B8A3-4C97-8967-96AFE1C12093}" type="sibTrans" cxnId="{DD404EBE-D4BF-4F34-AE1C-702A1B9CE1F7}">
      <dgm:prSet/>
      <dgm:spPr/>
      <dgm:t>
        <a:bodyPr/>
        <a:lstStyle/>
        <a:p>
          <a:endParaRPr lang="en-US"/>
        </a:p>
      </dgm:t>
    </dgm:pt>
    <dgm:pt modelId="{4C567767-DF8E-4B43-8502-83A905AC28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Improved debugging and process optimization skills.</a:t>
          </a:r>
        </a:p>
      </dgm:t>
    </dgm:pt>
    <dgm:pt modelId="{3A0B976C-AFDA-4DB0-8966-5104AF0FFC6C}" type="parTrans" cxnId="{C68E605E-F469-4B7D-BF52-F19C824DF226}">
      <dgm:prSet/>
      <dgm:spPr/>
      <dgm:t>
        <a:bodyPr/>
        <a:lstStyle/>
        <a:p>
          <a:endParaRPr lang="en-US"/>
        </a:p>
      </dgm:t>
    </dgm:pt>
    <dgm:pt modelId="{904E433B-83C8-40BA-86C1-CB0838F29F13}" type="sibTrans" cxnId="{C68E605E-F469-4B7D-BF52-F19C824DF226}">
      <dgm:prSet/>
      <dgm:spPr/>
      <dgm:t>
        <a:bodyPr/>
        <a:lstStyle/>
        <a:p>
          <a:endParaRPr lang="en-US"/>
        </a:p>
      </dgm:t>
    </dgm:pt>
    <dgm:pt modelId="{8489FBED-0C9B-4AF7-89B0-5358D30590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Each feature posed unique challenges, teaching me adaptability and a flexible problem-solving approach.</a:t>
          </a:r>
        </a:p>
      </dgm:t>
    </dgm:pt>
    <dgm:pt modelId="{E61A7898-9D9A-409E-9186-96A8CE81784B}" type="parTrans" cxnId="{BD01F087-0457-4572-8508-4301425FF73A}">
      <dgm:prSet/>
      <dgm:spPr/>
      <dgm:t>
        <a:bodyPr/>
        <a:lstStyle/>
        <a:p>
          <a:endParaRPr lang="en-US"/>
        </a:p>
      </dgm:t>
    </dgm:pt>
    <dgm:pt modelId="{2D961544-2837-4067-B1C9-E411FA7C313F}" type="sibTrans" cxnId="{BD01F087-0457-4572-8508-4301425FF73A}">
      <dgm:prSet/>
      <dgm:spPr/>
      <dgm:t>
        <a:bodyPr/>
        <a:lstStyle/>
        <a:p>
          <a:endParaRPr lang="en-US"/>
        </a:p>
      </dgm:t>
    </dgm:pt>
    <dgm:pt modelId="{3ABFC0FB-7290-47F5-85E8-2C5C44339D5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Recognized the importance of assessing each feature's impact, focusing on value-added development.</a:t>
          </a:r>
        </a:p>
      </dgm:t>
    </dgm:pt>
    <dgm:pt modelId="{D8AC6521-E63F-4F19-B498-32A30A7C199C}" type="parTrans" cxnId="{75E878C9-A5AE-49D4-A290-6CD5DB19879E}">
      <dgm:prSet/>
      <dgm:spPr/>
      <dgm:t>
        <a:bodyPr/>
        <a:lstStyle/>
        <a:p>
          <a:endParaRPr lang="en-US"/>
        </a:p>
      </dgm:t>
    </dgm:pt>
    <dgm:pt modelId="{45F94EF5-06E4-4B3F-9DF2-873DCF983557}" type="sibTrans" cxnId="{75E878C9-A5AE-49D4-A290-6CD5DB19879E}">
      <dgm:prSet/>
      <dgm:spPr/>
      <dgm:t>
        <a:bodyPr/>
        <a:lstStyle/>
        <a:p>
          <a:endParaRPr lang="en-US"/>
        </a:p>
      </dgm:t>
    </dgm:pt>
    <dgm:pt modelId="{8CC67022-DA5B-45B0-96EF-99496EB2D3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 dirty="0"/>
            <a:t>Practicing prioritization and time management helped ensure timely completion of multiple features.</a:t>
          </a:r>
          <a:endParaRPr lang="en-US" b="1" dirty="0"/>
        </a:p>
      </dgm:t>
    </dgm:pt>
    <dgm:pt modelId="{C2751B20-DE56-4630-AEEC-A758AE171AA9}" type="parTrans" cxnId="{6D01645F-95AA-4EA2-88C3-3356431DE265}">
      <dgm:prSet/>
      <dgm:spPr/>
      <dgm:t>
        <a:bodyPr/>
        <a:lstStyle/>
        <a:p>
          <a:endParaRPr lang="en-US"/>
        </a:p>
      </dgm:t>
    </dgm:pt>
    <dgm:pt modelId="{3F28FB2B-06EA-431D-95E8-E010494E8888}" type="sibTrans" cxnId="{6D01645F-95AA-4EA2-88C3-3356431DE265}">
      <dgm:prSet/>
      <dgm:spPr/>
      <dgm:t>
        <a:bodyPr/>
        <a:lstStyle/>
        <a:p>
          <a:endParaRPr lang="en-US"/>
        </a:p>
      </dgm:t>
    </dgm:pt>
    <dgm:pt modelId="{A6E25991-8589-4822-B821-9F8740FEC7D8}" type="pres">
      <dgm:prSet presAssocID="{3A846048-C16E-47A4-9009-A81536AD76F6}" presName="linear" presStyleCnt="0">
        <dgm:presLayoutVars>
          <dgm:animLvl val="lvl"/>
          <dgm:resizeHandles val="exact"/>
        </dgm:presLayoutVars>
      </dgm:prSet>
      <dgm:spPr/>
    </dgm:pt>
    <dgm:pt modelId="{35710D48-40B1-4603-A634-2B86E519ED6F}" type="pres">
      <dgm:prSet presAssocID="{7A5BE97F-B565-4792-AB57-F94E506591CB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F010E8C0-77AC-42D1-8AAF-DEC5A63C49DF}" type="pres">
      <dgm:prSet presAssocID="{E4579391-3FA6-48BF-9C71-E8BE343C7169}" presName="spacer" presStyleCnt="0"/>
      <dgm:spPr/>
    </dgm:pt>
    <dgm:pt modelId="{A23031AB-5E7F-49CE-A421-D37A99FDA51A}" type="pres">
      <dgm:prSet presAssocID="{EEBF3362-ADF4-4204-8567-9073737B7D2E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780ADBD-DECF-46FA-86A1-414E91CA0919}" type="pres">
      <dgm:prSet presAssocID="{499806AD-B8A3-4C97-8967-96AFE1C12093}" presName="spacer" presStyleCnt="0"/>
      <dgm:spPr/>
    </dgm:pt>
    <dgm:pt modelId="{961431E8-4CE8-4A44-8782-D10216B5DFD0}" type="pres">
      <dgm:prSet presAssocID="{4C567767-DF8E-4B43-8502-83A905AC28A6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E27C1033-08F9-47C9-A278-BE6CF6C5E179}" type="pres">
      <dgm:prSet presAssocID="{904E433B-83C8-40BA-86C1-CB0838F29F13}" presName="spacer" presStyleCnt="0"/>
      <dgm:spPr/>
    </dgm:pt>
    <dgm:pt modelId="{43A585C9-91D0-4451-AD2C-48E61C388149}" type="pres">
      <dgm:prSet presAssocID="{8489FBED-0C9B-4AF7-89B0-5358D30590D1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9528816F-A609-44B9-98D7-784766EB27B3}" type="pres">
      <dgm:prSet presAssocID="{2D961544-2837-4067-B1C9-E411FA7C313F}" presName="spacer" presStyleCnt="0"/>
      <dgm:spPr/>
    </dgm:pt>
    <dgm:pt modelId="{818AD01D-7D5F-4D99-AC1D-836646EAE5D6}" type="pres">
      <dgm:prSet presAssocID="{3ABFC0FB-7290-47F5-85E8-2C5C44339D5A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945796E9-6F12-416D-9375-997C1537EA17}" type="pres">
      <dgm:prSet presAssocID="{45F94EF5-06E4-4B3F-9DF2-873DCF983557}" presName="spacer" presStyleCnt="0"/>
      <dgm:spPr/>
    </dgm:pt>
    <dgm:pt modelId="{B9B926DE-68DB-4F96-87C9-FAD84F661F8A}" type="pres">
      <dgm:prSet presAssocID="{8CC67022-DA5B-45B0-96EF-99496EB2D316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FBF0FA04-A328-42C1-BF78-E43CD872984B}" type="presOf" srcId="{8489FBED-0C9B-4AF7-89B0-5358D30590D1}" destId="{43A585C9-91D0-4451-AD2C-48E61C388149}" srcOrd="0" destOrd="0" presId="urn:microsoft.com/office/officeart/2005/8/layout/vList2"/>
    <dgm:cxn modelId="{C68E605E-F469-4B7D-BF52-F19C824DF226}" srcId="{3A846048-C16E-47A4-9009-A81536AD76F6}" destId="{4C567767-DF8E-4B43-8502-83A905AC28A6}" srcOrd="2" destOrd="0" parTransId="{3A0B976C-AFDA-4DB0-8966-5104AF0FFC6C}" sibTransId="{904E433B-83C8-40BA-86C1-CB0838F29F13}"/>
    <dgm:cxn modelId="{6D01645F-95AA-4EA2-88C3-3356431DE265}" srcId="{3A846048-C16E-47A4-9009-A81536AD76F6}" destId="{8CC67022-DA5B-45B0-96EF-99496EB2D316}" srcOrd="5" destOrd="0" parTransId="{C2751B20-DE56-4630-AEEC-A758AE171AA9}" sibTransId="{3F28FB2B-06EA-431D-95E8-E010494E8888}"/>
    <dgm:cxn modelId="{52FD8B46-31D8-48AD-A6F3-180C6D20B3A2}" type="presOf" srcId="{3ABFC0FB-7290-47F5-85E8-2C5C44339D5A}" destId="{818AD01D-7D5F-4D99-AC1D-836646EAE5D6}" srcOrd="0" destOrd="0" presId="urn:microsoft.com/office/officeart/2005/8/layout/vList2"/>
    <dgm:cxn modelId="{90FC1467-B772-480E-9BD7-D51FF44BA1A5}" srcId="{3A846048-C16E-47A4-9009-A81536AD76F6}" destId="{7A5BE97F-B565-4792-AB57-F94E506591CB}" srcOrd="0" destOrd="0" parTransId="{B30D39D2-44B0-4678-8DEB-FDFF52FBDC42}" sibTransId="{E4579391-3FA6-48BF-9C71-E8BE343C7169}"/>
    <dgm:cxn modelId="{FD0B7F54-AA54-47BB-BF0B-F56B60DCD688}" type="presOf" srcId="{EEBF3362-ADF4-4204-8567-9073737B7D2E}" destId="{A23031AB-5E7F-49CE-A421-D37A99FDA51A}" srcOrd="0" destOrd="0" presId="urn:microsoft.com/office/officeart/2005/8/layout/vList2"/>
    <dgm:cxn modelId="{BD01F087-0457-4572-8508-4301425FF73A}" srcId="{3A846048-C16E-47A4-9009-A81536AD76F6}" destId="{8489FBED-0C9B-4AF7-89B0-5358D30590D1}" srcOrd="3" destOrd="0" parTransId="{E61A7898-9D9A-409E-9186-96A8CE81784B}" sibTransId="{2D961544-2837-4067-B1C9-E411FA7C313F}"/>
    <dgm:cxn modelId="{2A07B6AC-EBC6-4DBC-B168-151ECB858F50}" type="presOf" srcId="{3A846048-C16E-47A4-9009-A81536AD76F6}" destId="{A6E25991-8589-4822-B821-9F8740FEC7D8}" srcOrd="0" destOrd="0" presId="urn:microsoft.com/office/officeart/2005/8/layout/vList2"/>
    <dgm:cxn modelId="{1D7EB2AE-3329-48A1-92A7-73DEE878C22A}" type="presOf" srcId="{8CC67022-DA5B-45B0-96EF-99496EB2D316}" destId="{B9B926DE-68DB-4F96-87C9-FAD84F661F8A}" srcOrd="0" destOrd="0" presId="urn:microsoft.com/office/officeart/2005/8/layout/vList2"/>
    <dgm:cxn modelId="{DD404EBE-D4BF-4F34-AE1C-702A1B9CE1F7}" srcId="{3A846048-C16E-47A4-9009-A81536AD76F6}" destId="{EEBF3362-ADF4-4204-8567-9073737B7D2E}" srcOrd="1" destOrd="0" parTransId="{067F0337-4695-4E44-B91A-C75A3CA09C75}" sibTransId="{499806AD-B8A3-4C97-8967-96AFE1C12093}"/>
    <dgm:cxn modelId="{75E878C9-A5AE-49D4-A290-6CD5DB19879E}" srcId="{3A846048-C16E-47A4-9009-A81536AD76F6}" destId="{3ABFC0FB-7290-47F5-85E8-2C5C44339D5A}" srcOrd="4" destOrd="0" parTransId="{D8AC6521-E63F-4F19-B498-32A30A7C199C}" sibTransId="{45F94EF5-06E4-4B3F-9DF2-873DCF983557}"/>
    <dgm:cxn modelId="{549AEACA-B756-4F30-AD9D-5E57974931EA}" type="presOf" srcId="{7A5BE97F-B565-4792-AB57-F94E506591CB}" destId="{35710D48-40B1-4603-A634-2B86E519ED6F}" srcOrd="0" destOrd="0" presId="urn:microsoft.com/office/officeart/2005/8/layout/vList2"/>
    <dgm:cxn modelId="{1E669FCB-63CE-429A-8113-85B62D18A686}" type="presOf" srcId="{4C567767-DF8E-4B43-8502-83A905AC28A6}" destId="{961431E8-4CE8-4A44-8782-D10216B5DFD0}" srcOrd="0" destOrd="0" presId="urn:microsoft.com/office/officeart/2005/8/layout/vList2"/>
    <dgm:cxn modelId="{00C1750E-FDB5-4DF2-9E75-ACD33C676B14}" type="presParOf" srcId="{A6E25991-8589-4822-B821-9F8740FEC7D8}" destId="{35710D48-40B1-4603-A634-2B86E519ED6F}" srcOrd="0" destOrd="0" presId="urn:microsoft.com/office/officeart/2005/8/layout/vList2"/>
    <dgm:cxn modelId="{1F7A4C0A-1594-4160-98C4-E68C0F013C27}" type="presParOf" srcId="{A6E25991-8589-4822-B821-9F8740FEC7D8}" destId="{F010E8C0-77AC-42D1-8AAF-DEC5A63C49DF}" srcOrd="1" destOrd="0" presId="urn:microsoft.com/office/officeart/2005/8/layout/vList2"/>
    <dgm:cxn modelId="{D6261B1F-6DA1-4BB7-9064-0BC9C2403CAE}" type="presParOf" srcId="{A6E25991-8589-4822-B821-9F8740FEC7D8}" destId="{A23031AB-5E7F-49CE-A421-D37A99FDA51A}" srcOrd="2" destOrd="0" presId="urn:microsoft.com/office/officeart/2005/8/layout/vList2"/>
    <dgm:cxn modelId="{48E49CCE-352F-49CA-AFA2-B30E6AB381AD}" type="presParOf" srcId="{A6E25991-8589-4822-B821-9F8740FEC7D8}" destId="{2780ADBD-DECF-46FA-86A1-414E91CA0919}" srcOrd="3" destOrd="0" presId="urn:microsoft.com/office/officeart/2005/8/layout/vList2"/>
    <dgm:cxn modelId="{F0B3A364-3EC5-4461-BD6B-EC0CEC15925A}" type="presParOf" srcId="{A6E25991-8589-4822-B821-9F8740FEC7D8}" destId="{961431E8-4CE8-4A44-8782-D10216B5DFD0}" srcOrd="4" destOrd="0" presId="urn:microsoft.com/office/officeart/2005/8/layout/vList2"/>
    <dgm:cxn modelId="{F039F333-7996-4FE6-BFAB-3DED949B246B}" type="presParOf" srcId="{A6E25991-8589-4822-B821-9F8740FEC7D8}" destId="{E27C1033-08F9-47C9-A278-BE6CF6C5E179}" srcOrd="5" destOrd="0" presId="urn:microsoft.com/office/officeart/2005/8/layout/vList2"/>
    <dgm:cxn modelId="{3544F39F-BA05-44BF-9720-CF353FE0622F}" type="presParOf" srcId="{A6E25991-8589-4822-B821-9F8740FEC7D8}" destId="{43A585C9-91D0-4451-AD2C-48E61C388149}" srcOrd="6" destOrd="0" presId="urn:microsoft.com/office/officeart/2005/8/layout/vList2"/>
    <dgm:cxn modelId="{3668E7A5-B72E-494C-B810-F160495B552B}" type="presParOf" srcId="{A6E25991-8589-4822-B821-9F8740FEC7D8}" destId="{9528816F-A609-44B9-98D7-784766EB27B3}" srcOrd="7" destOrd="0" presId="urn:microsoft.com/office/officeart/2005/8/layout/vList2"/>
    <dgm:cxn modelId="{0B29E60D-725F-4025-B102-F2480B7D9541}" type="presParOf" srcId="{A6E25991-8589-4822-B821-9F8740FEC7D8}" destId="{818AD01D-7D5F-4D99-AC1D-836646EAE5D6}" srcOrd="8" destOrd="0" presId="urn:microsoft.com/office/officeart/2005/8/layout/vList2"/>
    <dgm:cxn modelId="{952D9D04-1137-44E8-8DD7-6160BF568846}" type="presParOf" srcId="{A6E25991-8589-4822-B821-9F8740FEC7D8}" destId="{945796E9-6F12-416D-9375-997C1537EA17}" srcOrd="9" destOrd="0" presId="urn:microsoft.com/office/officeart/2005/8/layout/vList2"/>
    <dgm:cxn modelId="{105EC1E5-D76C-48D2-B5E7-EE67C1FF4FCB}" type="presParOf" srcId="{A6E25991-8589-4822-B821-9F8740FEC7D8}" destId="{B9B926DE-68DB-4F96-87C9-FAD84F661F8A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710D48-40B1-4603-A634-2B86E519ED6F}">
      <dsp:nvSpPr>
        <dsp:cNvPr id="0" name=""/>
        <dsp:cNvSpPr/>
      </dsp:nvSpPr>
      <dsp:spPr>
        <a:xfrm>
          <a:off x="0" y="65052"/>
          <a:ext cx="7254605" cy="82251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Learned to install and configure PyCharm and SQL Workbench, enhancing my technical toolkit.</a:t>
          </a:r>
        </a:p>
      </dsp:txBody>
      <dsp:txXfrm>
        <a:off x="40152" y="105204"/>
        <a:ext cx="7174301" cy="742206"/>
      </dsp:txXfrm>
    </dsp:sp>
    <dsp:sp modelId="{A23031AB-5E7F-49CE-A421-D37A99FDA51A}">
      <dsp:nvSpPr>
        <dsp:cNvPr id="0" name=""/>
        <dsp:cNvSpPr/>
      </dsp:nvSpPr>
      <dsp:spPr>
        <a:xfrm>
          <a:off x="0" y="942282"/>
          <a:ext cx="7254605" cy="822510"/>
        </a:xfrm>
        <a:prstGeom prst="round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Built expertise in Python and MySQL, handling data with real-world applications.</a:t>
          </a:r>
        </a:p>
      </dsp:txBody>
      <dsp:txXfrm>
        <a:off x="40152" y="982434"/>
        <a:ext cx="7174301" cy="742206"/>
      </dsp:txXfrm>
    </dsp:sp>
    <dsp:sp modelId="{961431E8-4CE8-4A44-8782-D10216B5DFD0}">
      <dsp:nvSpPr>
        <dsp:cNvPr id="0" name=""/>
        <dsp:cNvSpPr/>
      </dsp:nvSpPr>
      <dsp:spPr>
        <a:xfrm>
          <a:off x="0" y="1819512"/>
          <a:ext cx="7254605" cy="822510"/>
        </a:xfrm>
        <a:prstGeom prst="round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Improved debugging and process optimization skills.</a:t>
          </a:r>
        </a:p>
      </dsp:txBody>
      <dsp:txXfrm>
        <a:off x="40152" y="1859664"/>
        <a:ext cx="7174301" cy="742206"/>
      </dsp:txXfrm>
    </dsp:sp>
    <dsp:sp modelId="{43A585C9-91D0-4451-AD2C-48E61C388149}">
      <dsp:nvSpPr>
        <dsp:cNvPr id="0" name=""/>
        <dsp:cNvSpPr/>
      </dsp:nvSpPr>
      <dsp:spPr>
        <a:xfrm>
          <a:off x="0" y="2696742"/>
          <a:ext cx="7254605" cy="822510"/>
        </a:xfrm>
        <a:prstGeom prst="round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Each feature posed unique challenges, teaching me adaptability and a flexible problem-solving approach.</a:t>
          </a:r>
        </a:p>
      </dsp:txBody>
      <dsp:txXfrm>
        <a:off x="40152" y="2736894"/>
        <a:ext cx="7174301" cy="742206"/>
      </dsp:txXfrm>
    </dsp:sp>
    <dsp:sp modelId="{818AD01D-7D5F-4D99-AC1D-836646EAE5D6}">
      <dsp:nvSpPr>
        <dsp:cNvPr id="0" name=""/>
        <dsp:cNvSpPr/>
      </dsp:nvSpPr>
      <dsp:spPr>
        <a:xfrm>
          <a:off x="0" y="3573972"/>
          <a:ext cx="7254605" cy="822510"/>
        </a:xfrm>
        <a:prstGeom prst="round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Recognized the importance of assessing each feature's impact, focusing on value-added development.</a:t>
          </a:r>
        </a:p>
      </dsp:txBody>
      <dsp:txXfrm>
        <a:off x="40152" y="3614124"/>
        <a:ext cx="7174301" cy="742206"/>
      </dsp:txXfrm>
    </dsp:sp>
    <dsp:sp modelId="{B9B926DE-68DB-4F96-87C9-FAD84F661F8A}">
      <dsp:nvSpPr>
        <dsp:cNvPr id="0" name=""/>
        <dsp:cNvSpPr/>
      </dsp:nvSpPr>
      <dsp:spPr>
        <a:xfrm>
          <a:off x="0" y="4451202"/>
          <a:ext cx="7254605" cy="82251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 dirty="0"/>
            <a:t>Practicing prioritization and time management helped ensure timely completion of multiple features.</a:t>
          </a:r>
          <a:endParaRPr lang="en-US" sz="1900" b="1" kern="1200" dirty="0"/>
        </a:p>
      </dsp:txBody>
      <dsp:txXfrm>
        <a:off x="40152" y="4491354"/>
        <a:ext cx="7174301" cy="742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F58CC-D7A8-4A20-86C3-2A55935218E9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929FA1-BA6D-48CE-906E-3CEC9DA5E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738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929FA1-BA6D-48CE-906E-3CEC9DA5EA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467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929FA1-BA6D-48CE-906E-3CEC9DA5EAD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54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929FA1-BA6D-48CE-906E-3CEC9DA5EAD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897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4CB89-25E2-DA7E-F4B7-C0BDF2FD5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A73853-68E5-B338-7D1C-07BD5EE4C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98668-6FC8-5425-0B97-B04A60AA0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B13F9-2506-4381-9672-0B6AF47F36C4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5149A-A3E4-1D65-B8BB-0D752682A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B325A-EBAD-038B-CCF5-936286B49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1012-7BC8-4435-A8D0-2818268BA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596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957B4-828A-F110-03C4-E51B54635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A5B407-5EBC-7989-50C7-3FB4470B8F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95C20-B739-EBBE-B548-EB2391C29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B13F9-2506-4381-9672-0B6AF47F36C4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C58BF-A464-02D9-35B3-ED0659253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CB3F1-9D29-3D5F-0053-CA5C4B3B6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1012-7BC8-4435-A8D0-2818268BA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533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0DE8BE-7891-2E80-41D6-723374E72A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44A251-30BD-3A69-4B21-74209A06B0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D9964-85D6-7096-1650-7B7319649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B13F9-2506-4381-9672-0B6AF47F36C4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3711C-B510-49B2-C4A1-D453BD18E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13A08-8E98-67BF-F1B4-3491EE34B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1012-7BC8-4435-A8D0-2818268BA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455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13822-4F40-809A-59C0-251A8182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FA299-2323-8C02-51F5-92CC54496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4E595-D9A8-CA59-69C9-5F435516B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B13F9-2506-4381-9672-0B6AF47F36C4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3EB1F-DCAD-BD70-DAD8-47EE00C67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EFDD0-2C30-91D1-F614-CDDA0002C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1012-7BC8-4435-A8D0-2818268BA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705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EC6AC-6E4A-A239-5FF1-30AFE5F1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56CA6-3FD3-2D22-E78F-CB343FAFD9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3CE10-85CA-7371-EAE7-308D18B98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B13F9-2506-4381-9672-0B6AF47F36C4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22FE5-957F-597F-3229-71ACC4758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3D6B7-10E4-BB1F-F602-76C23D043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1012-7BC8-4435-A8D0-2818268BA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810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7CB79-15F6-B325-611D-B9ADFFDB5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73B05-C857-7E04-347C-510C8376A3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B94E06-4F00-10BE-47B7-A0CB09A56D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F1454F-D56C-8972-F2DA-34975BB10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B13F9-2506-4381-9672-0B6AF47F36C4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142376-7312-3535-8F85-FC2E5A0A1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F45B54-5290-8377-983C-C83A1F442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1012-7BC8-4435-A8D0-2818268BA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48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E7FA9-10A9-2961-78BE-044A59C89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9A71DD-A3E0-0515-6CF7-49BC3C141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D59C92-1F6D-9DEF-ED14-89CE0A36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B7C22-206F-4C24-296E-BB227CB96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779B7-AC23-B997-49D4-9670F80167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64291F-D824-CF24-46AF-65DBCD60A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B13F9-2506-4381-9672-0B6AF47F36C4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B43E82-0F65-7A1D-203B-2521731F2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9BD0D2-515F-00DE-7D52-F89274798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1012-7BC8-4435-A8D0-2818268BA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594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3D55E-278B-3599-D5FF-095E23A76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60B982-A426-1E69-6268-62E4BB411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B13F9-2506-4381-9672-0B6AF47F36C4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1A8995-3727-E281-46C8-671508B36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560FCA-C8C3-0A91-61F2-D692D2492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1012-7BC8-4435-A8D0-2818268BA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30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C46A1D-ECB4-0CC6-18CF-386081C5E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B13F9-2506-4381-9672-0B6AF47F36C4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C86B96-B812-E12F-8C76-761DD88FA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8AC5A-3E13-CFA3-9DC5-188AF5A0A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1012-7BC8-4435-A8D0-2818268BA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071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F5183-1AFA-E224-44F5-C369B8B1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B8418-66C1-6CD3-9F1B-47C718A19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E5E017-7FD5-0D8F-30F3-A37FD54E95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8DAC4D-DDDD-F133-93E3-BF2403B00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B13F9-2506-4381-9672-0B6AF47F36C4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1601FF-7DDE-3B35-377F-9D672E83E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3E9D55-AA3D-21FC-5B78-5B45A7F01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1012-7BC8-4435-A8D0-2818268BA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57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0CB2-DD8A-5F20-E7A5-CBAA13BC0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A66EBA-1F84-F594-7C48-A6EF6A0E4B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C3A150-746C-E9A2-1553-E1A52357F2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A6291-C76D-8A1B-3562-4858A150D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B13F9-2506-4381-9672-0B6AF47F36C4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FC335C-B94D-6BC0-996B-AEFAF636E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3D274-3095-B217-7B55-28E9F6835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1012-7BC8-4435-A8D0-2818268BA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56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B04037-4388-DEB1-1031-98B5A909F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FFAF27-70F3-5925-BEB1-1DC0FE33D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D0340-A801-837D-78F3-C9511802F1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1B13F9-2506-4381-9672-0B6AF47F36C4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ED169-E136-85C3-F5BE-A387BE29E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5C781-6915-6C72-98AD-6B2B30A6F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81012-7BC8-4435-A8D0-2818268BA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36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68DCFE-0B82-A11F-F91D-7A40A5D21377}"/>
              </a:ext>
            </a:extLst>
          </p:cNvPr>
          <p:cNvSpPr/>
          <p:nvPr/>
        </p:nvSpPr>
        <p:spPr>
          <a:xfrm>
            <a:off x="-352240" y="2505670"/>
            <a:ext cx="1289647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masis MT Pro Black" panose="02040A04050005020304" pitchFamily="18" charset="0"/>
              </a:rPr>
              <a:t>EMPLOYEE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4004619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443FF0-BB4C-8319-48B9-F297EAF6F706}"/>
              </a:ext>
            </a:extLst>
          </p:cNvPr>
          <p:cNvSpPr txBox="1"/>
          <p:nvPr/>
        </p:nvSpPr>
        <p:spPr>
          <a:xfrm>
            <a:off x="4100629" y="310476"/>
            <a:ext cx="40519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ptos Black" panose="020B0004020202020204" pitchFamily="34" charset="0"/>
              </a:rPr>
              <a:t>REMOVE EMPLOYEE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24D184-68FA-A5C7-E593-16165935C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089" y="1054876"/>
            <a:ext cx="11025352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Purpose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Deletes an employee record by Employee ID.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Process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Arial" panose="020B0604020202020204" pitchFamily="34" charset="0"/>
              </a:rPr>
              <a:t>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ep-1: Prompts for Employee ID.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Step-2: Executes DELETE SQL Command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Step-3: Confirms with "Employee removed successfully!"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Benefit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Maintains data accuracy and integrity.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103" name="Picture 7" descr="Uploaded image">
            <a:extLst>
              <a:ext uri="{FF2B5EF4-FFF2-40B4-BE49-F238E27FC236}">
                <a16:creationId xmlns:a16="http://schemas.microsoft.com/office/drawing/2014/main" id="{24A002A5-F44F-3B6F-4292-A2DF9BC318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35" t="47329" r="2845" b="33027"/>
          <a:stretch/>
        </p:blipFill>
        <p:spPr bwMode="auto">
          <a:xfrm>
            <a:off x="567559" y="3245826"/>
            <a:ext cx="4950373" cy="263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Uploaded image">
            <a:extLst>
              <a:ext uri="{FF2B5EF4-FFF2-40B4-BE49-F238E27FC236}">
                <a16:creationId xmlns:a16="http://schemas.microsoft.com/office/drawing/2014/main" id="{0407938D-DC0E-76CC-0231-69DD6900FA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t="24674" r="4655" b="36859"/>
          <a:stretch/>
        </p:blipFill>
        <p:spPr bwMode="auto">
          <a:xfrm>
            <a:off x="5517932" y="3245826"/>
            <a:ext cx="6106509" cy="263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086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FBE946-8300-C3CB-E880-0F0D20A18706}"/>
              </a:ext>
            </a:extLst>
          </p:cNvPr>
          <p:cNvSpPr txBox="1"/>
          <p:nvPr/>
        </p:nvSpPr>
        <p:spPr>
          <a:xfrm>
            <a:off x="4100629" y="310476"/>
            <a:ext cx="44466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ptos Black" panose="020B0004020202020204" pitchFamily="34" charset="0"/>
              </a:rPr>
              <a:t>PROMOTE EMPLOYEE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9315973-8775-2CA6-0173-CD1A060C1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175407"/>
            <a:ext cx="10310648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Purpose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Update an employee’s position and salary upon promotion.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Process Flow: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Step-1: Enter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Employee ID, New Position, and New Salary.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Step-2: System updates the database with new details.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Step-3: Displays confirmation: "Employee promoted successfully!“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Error Handling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Ensures valid Employee ID is entered.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Validates salary format (e.g., numeric).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3" name="Picture 3" descr="Uploaded image">
            <a:extLst>
              <a:ext uri="{FF2B5EF4-FFF2-40B4-BE49-F238E27FC236}">
                <a16:creationId xmlns:a16="http://schemas.microsoft.com/office/drawing/2014/main" id="{246E8EEC-1B7A-6125-7A90-FD4236E1CE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55" t="25901" r="3276" b="50000"/>
          <a:stretch/>
        </p:blipFill>
        <p:spPr bwMode="auto">
          <a:xfrm>
            <a:off x="609600" y="3773213"/>
            <a:ext cx="5568888" cy="246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Uploaded image">
            <a:extLst>
              <a:ext uri="{FF2B5EF4-FFF2-40B4-BE49-F238E27FC236}">
                <a16:creationId xmlns:a16="http://schemas.microsoft.com/office/drawing/2014/main" id="{66C3CE74-4DA5-AFBF-2C41-A76BCC1294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20996" r="35516" b="37266"/>
          <a:stretch/>
        </p:blipFill>
        <p:spPr bwMode="auto">
          <a:xfrm>
            <a:off x="6178488" y="3773213"/>
            <a:ext cx="5403912" cy="246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635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F4C61F-63CE-A865-6984-A98B6342A7A4}"/>
              </a:ext>
            </a:extLst>
          </p:cNvPr>
          <p:cNvSpPr txBox="1"/>
          <p:nvPr/>
        </p:nvSpPr>
        <p:spPr>
          <a:xfrm>
            <a:off x="4100629" y="310476"/>
            <a:ext cx="39172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ptos Black" panose="020B0004020202020204" pitchFamily="34" charset="0"/>
              </a:rPr>
              <a:t>UPDATE EMPLOYEE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04F99-9B36-CF3E-D6DE-6D8B483362BD}"/>
              </a:ext>
            </a:extLst>
          </p:cNvPr>
          <p:cNvSpPr txBox="1"/>
          <p:nvPr/>
        </p:nvSpPr>
        <p:spPr>
          <a:xfrm>
            <a:off x="525516" y="1103295"/>
            <a:ext cx="588579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Purpose: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Enables quick updates to employee details, ensuring up-to-date records.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Inputs Required: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Employee ID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 Identifies the employee to update.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New Details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 Includes First Name, Last Name, Department, and Position.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Increment Feature: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Provides an option to adjust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salary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with a user-defined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percentage increment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Automatically calculates the new salary and displays it, helping streamline salary updates during promotions or performance adjustments.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Process Flow: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Step-1: Enter Employee ID, New First Name, Last Name, Department, and Position.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Step-2: System updates the database with the new details.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Step-3: Displays confirmation: "Employee updated successfully!"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146" name="Picture 2" descr="Uploaded image">
            <a:extLst>
              <a:ext uri="{FF2B5EF4-FFF2-40B4-BE49-F238E27FC236}">
                <a16:creationId xmlns:a16="http://schemas.microsoft.com/office/drawing/2014/main" id="{D6AA554C-95F1-86FD-5ADC-60609F9FD2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34" t="11341" r="3018" b="17548"/>
          <a:stretch/>
        </p:blipFill>
        <p:spPr bwMode="auto">
          <a:xfrm>
            <a:off x="6526924" y="1103296"/>
            <a:ext cx="5139560" cy="288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Uploaded image">
            <a:extLst>
              <a:ext uri="{FF2B5EF4-FFF2-40B4-BE49-F238E27FC236}">
                <a16:creationId xmlns:a16="http://schemas.microsoft.com/office/drawing/2014/main" id="{3E8A8CE1-D443-D4B1-5FDE-C076C788B8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6" t="16088" r="53535" b="38882"/>
          <a:stretch/>
        </p:blipFill>
        <p:spPr bwMode="auto">
          <a:xfrm>
            <a:off x="6526924" y="3983421"/>
            <a:ext cx="5139560" cy="256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548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D9335B-0E25-5149-8CC7-69E8171921FF}"/>
              </a:ext>
            </a:extLst>
          </p:cNvPr>
          <p:cNvSpPr txBox="1"/>
          <p:nvPr/>
        </p:nvSpPr>
        <p:spPr>
          <a:xfrm>
            <a:off x="3559876" y="320101"/>
            <a:ext cx="50722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ptos Black" panose="020B0004020202020204" pitchFamily="34" charset="0"/>
              </a:rPr>
              <a:t>DISPLAY ALL EMPLOYEES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85E52DD-AC79-7D07-EE0C-961A72FBCBE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90853" y="1182587"/>
            <a:ext cx="5072246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Purpose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To retrieve and display the complete list of employees stored in the database.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Functionality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Step-1: Executes a SQL query to fetch all employee records from the employees table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Step-2: Retrieves details such as Employee ID, Name, Department, Position, Salary, and Hire Date.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Step-3: Displays each employee’s information in a structured format.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Step-4: Calculates and displays the total number of employees in the system.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Impact of Total Employee Count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Immediate snapshot of organizational size.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Validates employee record integrity.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Informs hiring, retention, and growth analysis.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1" name="Picture 7" descr="Uploaded image">
            <a:extLst>
              <a:ext uri="{FF2B5EF4-FFF2-40B4-BE49-F238E27FC236}">
                <a16:creationId xmlns:a16="http://schemas.microsoft.com/office/drawing/2014/main" id="{A3A052B5-AA76-5921-A86D-640B60CBB6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80" t="34330" r="16638" b="35172"/>
          <a:stretch/>
        </p:blipFill>
        <p:spPr bwMode="auto">
          <a:xfrm>
            <a:off x="5973011" y="1182587"/>
            <a:ext cx="5728137" cy="209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Uploaded image">
            <a:extLst>
              <a:ext uri="{FF2B5EF4-FFF2-40B4-BE49-F238E27FC236}">
                <a16:creationId xmlns:a16="http://schemas.microsoft.com/office/drawing/2014/main" id="{22965C69-7A5C-073C-F93C-6EFFD17A51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1" t="26360" r="32845" b="8046"/>
          <a:stretch/>
        </p:blipFill>
        <p:spPr bwMode="auto">
          <a:xfrm>
            <a:off x="5973011" y="3274148"/>
            <a:ext cx="5728137" cy="292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853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F9FE81-DC2A-18B8-1683-CD689882D123}"/>
              </a:ext>
            </a:extLst>
          </p:cNvPr>
          <p:cNvSpPr txBox="1"/>
          <p:nvPr/>
        </p:nvSpPr>
        <p:spPr>
          <a:xfrm>
            <a:off x="4100629" y="310476"/>
            <a:ext cx="42252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ptos Black" panose="020B0004020202020204" pitchFamily="34" charset="0"/>
              </a:rPr>
              <a:t>SEARCH EMPLOYEES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56010B-C4AE-8A7F-E755-76998C0BAB90}"/>
              </a:ext>
            </a:extLst>
          </p:cNvPr>
          <p:cNvSpPr txBox="1"/>
          <p:nvPr/>
        </p:nvSpPr>
        <p:spPr>
          <a:xfrm>
            <a:off x="557048" y="1042396"/>
            <a:ext cx="542333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Purpose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Enables users to retrieve specific records efficiently from a large dataset.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Quickly locate specific employee records by Employee ID.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Process Flow: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Step-1: User inputs search criteria (e.g., Employee ID).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Step-2: System constructs and executes an SQL query based on the input.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Step-3: Database is queried for matching records.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Step-4: If a record is found, details are displayed; if not, a "Record not found" message is shown.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Step-5: System returns to the main menu for further actions.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Impact: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Saves time with quick data retrieval.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Reduces human error in data searches.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Provides easy access to specific records.</a:t>
            </a:r>
          </a:p>
        </p:txBody>
      </p:sp>
      <p:pic>
        <p:nvPicPr>
          <p:cNvPr id="2054" name="Picture 6" descr="User uploaded image">
            <a:extLst>
              <a:ext uri="{FF2B5EF4-FFF2-40B4-BE49-F238E27FC236}">
                <a16:creationId xmlns:a16="http://schemas.microsoft.com/office/drawing/2014/main" id="{CF8FCB9E-9B8D-E507-289F-4C1FDCD8EC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76" t="35402" r="21465" b="37011"/>
          <a:stretch/>
        </p:blipFill>
        <p:spPr bwMode="auto">
          <a:xfrm>
            <a:off x="6463859" y="1460938"/>
            <a:ext cx="5328747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Uploaded image">
            <a:extLst>
              <a:ext uri="{FF2B5EF4-FFF2-40B4-BE49-F238E27FC236}">
                <a16:creationId xmlns:a16="http://schemas.microsoft.com/office/drawing/2014/main" id="{59E9C727-62D7-7EE6-EE5C-2A0C34E2A4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9" t="25901" r="38362" b="36092"/>
          <a:stretch/>
        </p:blipFill>
        <p:spPr bwMode="auto">
          <a:xfrm>
            <a:off x="6463860" y="3594538"/>
            <a:ext cx="5328747" cy="258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4544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C00696-5D9B-629F-78E8-72BDDB6E6067}"/>
              </a:ext>
            </a:extLst>
          </p:cNvPr>
          <p:cNvSpPr txBox="1"/>
          <p:nvPr/>
        </p:nvSpPr>
        <p:spPr>
          <a:xfrm>
            <a:off x="4100629" y="310476"/>
            <a:ext cx="39364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ptos Black" panose="020B0004020202020204" pitchFamily="34" charset="0"/>
              </a:rPr>
              <a:t>FILTER EMPLOYEES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44BC3A-8C38-06CD-B9B1-C2CEAAF3180E}"/>
              </a:ext>
            </a:extLst>
          </p:cNvPr>
          <p:cNvSpPr txBox="1"/>
          <p:nvPr/>
        </p:nvSpPr>
        <p:spPr>
          <a:xfrm>
            <a:off x="609602" y="1063416"/>
            <a:ext cx="521313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Purpose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Simplifies data retrieval by focusing on specific criteria like department, making it easier to manage and analyze employee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Process Flow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Step-1: User inputs department name.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Step-2: System executes an SQL query to retrieve employees in that department.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Step-3: Results are displayed with details like name, position, and hire date.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Impact: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Enables quick access to department-specific data.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Reduces time spent searching through large datasets.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Minimizes risk of error in data analysis or reporting.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Enhances usability by providing targeted information for managers and HR.</a:t>
            </a:r>
          </a:p>
        </p:txBody>
      </p:sp>
      <p:pic>
        <p:nvPicPr>
          <p:cNvPr id="3074" name="Picture 2" descr="Uploaded image">
            <a:extLst>
              <a:ext uri="{FF2B5EF4-FFF2-40B4-BE49-F238E27FC236}">
                <a16:creationId xmlns:a16="http://schemas.microsoft.com/office/drawing/2014/main" id="{B36ADBF4-CA43-DFDC-1515-085BA8BFCC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76" t="27893" r="19914" b="50000"/>
          <a:stretch/>
        </p:blipFill>
        <p:spPr bwMode="auto">
          <a:xfrm>
            <a:off x="6096000" y="1452299"/>
            <a:ext cx="5486398" cy="175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Uploaded image">
            <a:extLst>
              <a:ext uri="{FF2B5EF4-FFF2-40B4-BE49-F238E27FC236}">
                <a16:creationId xmlns:a16="http://schemas.microsoft.com/office/drawing/2014/main" id="{875CD026-C008-5F68-F468-431ECE813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20537" r="39741" b="35786"/>
          <a:stretch/>
        </p:blipFill>
        <p:spPr bwMode="auto">
          <a:xfrm>
            <a:off x="6096000" y="3205656"/>
            <a:ext cx="5486398" cy="287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32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869166-BE2D-14F9-5D81-94D59036CD38}"/>
              </a:ext>
            </a:extLst>
          </p:cNvPr>
          <p:cNvSpPr txBox="1"/>
          <p:nvPr/>
        </p:nvSpPr>
        <p:spPr>
          <a:xfrm>
            <a:off x="4100629" y="310476"/>
            <a:ext cx="37265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ptos Black" panose="020B0004020202020204" pitchFamily="34" charset="0"/>
              </a:rPr>
              <a:t>SORT EMPLOYEES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D7670-A8E1-0E1D-2C95-7ECEA110DB95}"/>
              </a:ext>
            </a:extLst>
          </p:cNvPr>
          <p:cNvSpPr txBox="1"/>
          <p:nvPr/>
        </p:nvSpPr>
        <p:spPr>
          <a:xfrm>
            <a:off x="515006" y="1179031"/>
            <a:ext cx="5255173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Purpose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sort function arranges data systematically, making it easier to analyze and retrieve, based on parameters like date, name, or salary.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Sorting by hire date highlights seniority and aids in decisions on promotions, benefits eligibility, and workforce planning.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Process Flow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Step-1: Collects employee details.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Step-2: Saves data in a MySQL database.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Step-3: Sorts, filters, and updates records as needed.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Step-4: Presents sorted data in a readable format.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Impact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Facilitates efficient access to employee data.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Enhances decision-making for promotions, retention, and workforce distribution.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Automates sorting and filtering, reducing manual effort and errors.</a:t>
            </a:r>
          </a:p>
        </p:txBody>
      </p:sp>
      <p:pic>
        <p:nvPicPr>
          <p:cNvPr id="4098" name="Picture 2" descr="Uploaded image">
            <a:extLst>
              <a:ext uri="{FF2B5EF4-FFF2-40B4-BE49-F238E27FC236}">
                <a16:creationId xmlns:a16="http://schemas.microsoft.com/office/drawing/2014/main" id="{3C2C6C7C-1F3C-6FE9-2838-2A58FEB184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1" t="34941" r="25517" b="45009"/>
          <a:stretch/>
        </p:blipFill>
        <p:spPr bwMode="auto">
          <a:xfrm>
            <a:off x="6547945" y="1179031"/>
            <a:ext cx="5129049" cy="137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Uploaded image">
            <a:extLst>
              <a:ext uri="{FF2B5EF4-FFF2-40B4-BE49-F238E27FC236}">
                <a16:creationId xmlns:a16="http://schemas.microsoft.com/office/drawing/2014/main" id="{85443F2C-390B-EB8F-3FD8-72C437F766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3" t="30497" r="33536" b="12491"/>
          <a:stretch/>
        </p:blipFill>
        <p:spPr bwMode="auto">
          <a:xfrm>
            <a:off x="6547944" y="2554014"/>
            <a:ext cx="5129049" cy="398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155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5143A9-1348-7E22-1020-9354FF5CFFE3}"/>
              </a:ext>
            </a:extLst>
          </p:cNvPr>
          <p:cNvSpPr txBox="1"/>
          <p:nvPr/>
        </p:nvSpPr>
        <p:spPr>
          <a:xfrm>
            <a:off x="4912225" y="348977"/>
            <a:ext cx="25184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ptos Black" panose="020B0004020202020204" pitchFamily="34" charset="0"/>
              </a:rPr>
              <a:t>LEARNINGS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7D18507-6900-E66A-90FD-54E9F8AD07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8218662"/>
              </p:ext>
            </p:extLst>
          </p:nvPr>
        </p:nvGraphicFramePr>
        <p:xfrm>
          <a:off x="2468697" y="1010935"/>
          <a:ext cx="7254605" cy="5338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7538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Asset 5">
            <a:extLst>
              <a:ext uri="{FF2B5EF4-FFF2-40B4-BE49-F238E27FC236}">
                <a16:creationId xmlns:a16="http://schemas.microsoft.com/office/drawing/2014/main" id="{8A7CE26A-5A0E-7D83-9037-45E340B1A3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D69D9B-AD33-5419-7665-0F6321C27D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480" b="31853"/>
          <a:stretch/>
        </p:blipFill>
        <p:spPr>
          <a:xfrm>
            <a:off x="489284" y="2087880"/>
            <a:ext cx="11213431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752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A1859CA-431B-F6D8-8165-4B1FE84E0F55}"/>
              </a:ext>
            </a:extLst>
          </p:cNvPr>
          <p:cNvSpPr txBox="1"/>
          <p:nvPr/>
        </p:nvSpPr>
        <p:spPr>
          <a:xfrm>
            <a:off x="750711" y="4878472"/>
            <a:ext cx="312206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AAYUSHI PANDIT</a:t>
            </a:r>
          </a:p>
          <a:p>
            <a:pPr algn="ctr"/>
            <a:endParaRPr lang="en-US" sz="1100" b="1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pPr algn="ctr"/>
            <a:r>
              <a:rPr lang="en-US" sz="2000" b="1" dirty="0">
                <a:latin typeface="Amasis MT Pro" panose="02040504050005020304" pitchFamily="18" charset="0"/>
              </a:rPr>
              <a:t>TIE</a:t>
            </a:r>
          </a:p>
          <a:p>
            <a:pPr algn="ctr"/>
            <a:r>
              <a:rPr lang="en-US" sz="2000" b="1" dirty="0">
                <a:latin typeface="Amasis MT Pro" panose="020F0502020204030204" pitchFamily="18" charset="0"/>
              </a:rPr>
              <a:t>SMARTOPS FUSION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A9F351-28CF-6A8F-E8C0-379430E497AC}"/>
              </a:ext>
            </a:extLst>
          </p:cNvPr>
          <p:cNvSpPr txBox="1"/>
          <p:nvPr/>
        </p:nvSpPr>
        <p:spPr>
          <a:xfrm>
            <a:off x="8565427" y="1580974"/>
            <a:ext cx="31220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Aptos Black" panose="020B0004020202020204" pitchFamily="34" charset="0"/>
              </a:rPr>
              <a:t>COLLEGE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C10AEB-CF95-6ABD-BF53-92E38CDE089D}"/>
              </a:ext>
            </a:extLst>
          </p:cNvPr>
          <p:cNvSpPr txBox="1"/>
          <p:nvPr/>
        </p:nvSpPr>
        <p:spPr>
          <a:xfrm>
            <a:off x="4829336" y="1580974"/>
            <a:ext cx="31220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Aptos Black" panose="020F0502020204030204" pitchFamily="34" charset="0"/>
              </a:rPr>
              <a:t>MENTORS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0A8FCF-EE11-0558-C7D8-1A770B968D92}"/>
              </a:ext>
            </a:extLst>
          </p:cNvPr>
          <p:cNvSpPr txBox="1"/>
          <p:nvPr/>
        </p:nvSpPr>
        <p:spPr>
          <a:xfrm>
            <a:off x="4782284" y="4098415"/>
            <a:ext cx="312206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Aptos Black" panose="020B0004020202020204" pitchFamily="34" charset="0"/>
              </a:rPr>
              <a:t>HOBBY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C68D57-60F5-5B9F-F3E3-8459A245FE58}"/>
              </a:ext>
            </a:extLst>
          </p:cNvPr>
          <p:cNvSpPr txBox="1"/>
          <p:nvPr/>
        </p:nvSpPr>
        <p:spPr>
          <a:xfrm>
            <a:off x="8564373" y="4098415"/>
            <a:ext cx="312312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Aptos Black" panose="020B0004020202020204" pitchFamily="34" charset="0"/>
              </a:rPr>
              <a:t>TECHNOLOGIES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39C14A-A820-2242-97F6-1D282E184660}"/>
              </a:ext>
            </a:extLst>
          </p:cNvPr>
          <p:cNvSpPr txBox="1"/>
          <p:nvPr/>
        </p:nvSpPr>
        <p:spPr>
          <a:xfrm>
            <a:off x="4829337" y="2130198"/>
            <a:ext cx="3122068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TRAINER:</a:t>
            </a:r>
            <a:r>
              <a:rPr lang="en-US" dirty="0"/>
              <a:t> Sachin Sir</a:t>
            </a:r>
          </a:p>
          <a:p>
            <a:endParaRPr lang="en-US" dirty="0"/>
          </a:p>
          <a:p>
            <a:r>
              <a:rPr lang="en-US" b="1" dirty="0"/>
              <a:t>MANAGER:</a:t>
            </a:r>
            <a:r>
              <a:rPr lang="en-US" dirty="0"/>
              <a:t> Prakash Sir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344E05-1B48-78E4-8619-80675E3765B3}"/>
              </a:ext>
            </a:extLst>
          </p:cNvPr>
          <p:cNvSpPr txBox="1"/>
          <p:nvPr/>
        </p:nvSpPr>
        <p:spPr>
          <a:xfrm>
            <a:off x="8564374" y="2130198"/>
            <a:ext cx="3123122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Usha Mittal Institute of Technology</a:t>
            </a:r>
            <a:r>
              <a:rPr lang="en-US"/>
              <a:t>, SNDT, </a:t>
            </a:r>
            <a:r>
              <a:rPr lang="en-US" dirty="0"/>
              <a:t>Mumbai</a:t>
            </a:r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7E4704-8C3F-4D06-8EA3-5979034FA677}"/>
              </a:ext>
            </a:extLst>
          </p:cNvPr>
          <p:cNvSpPr txBox="1"/>
          <p:nvPr/>
        </p:nvSpPr>
        <p:spPr>
          <a:xfrm>
            <a:off x="4782284" y="4647639"/>
            <a:ext cx="3122067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Swimming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Listening to Music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647395-28FA-FCB2-546B-FBE192290764}"/>
              </a:ext>
            </a:extLst>
          </p:cNvPr>
          <p:cNvSpPr txBox="1"/>
          <p:nvPr/>
        </p:nvSpPr>
        <p:spPr>
          <a:xfrm>
            <a:off x="8564374" y="4647639"/>
            <a:ext cx="31231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6061AC-3B16-00ED-DDBF-2B1E1A368E9F}"/>
              </a:ext>
            </a:extLst>
          </p:cNvPr>
          <p:cNvSpPr/>
          <p:nvPr/>
        </p:nvSpPr>
        <p:spPr>
          <a:xfrm>
            <a:off x="4293359" y="440645"/>
            <a:ext cx="360528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ptos Black" panose="020B0004020202020204" pitchFamily="34" charset="0"/>
              </a:rPr>
              <a:t>INTRODUCTION</a:t>
            </a:r>
            <a:endParaRPr 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0206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pic>
        <p:nvPicPr>
          <p:cNvPr id="22" name="Picture 21" descr="A person in a suit&#10;&#10;Description automatically generated">
            <a:extLst>
              <a:ext uri="{FF2B5EF4-FFF2-40B4-BE49-F238E27FC236}">
                <a16:creationId xmlns:a16="http://schemas.microsoft.com/office/drawing/2014/main" id="{BABED5C7-D764-4277-5C0D-1B8334D0E5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92" r="1292"/>
          <a:stretch/>
        </p:blipFill>
        <p:spPr>
          <a:xfrm>
            <a:off x="325052" y="1484852"/>
            <a:ext cx="3796153" cy="31955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363655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BFAF07A-3265-23F9-6841-A461869F08E7}"/>
              </a:ext>
            </a:extLst>
          </p:cNvPr>
          <p:cNvSpPr/>
          <p:nvPr/>
        </p:nvSpPr>
        <p:spPr>
          <a:xfrm>
            <a:off x="8293768" y="1193533"/>
            <a:ext cx="3667226" cy="53245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2F6D99-85CD-F8C5-FB4C-B888D3307CB6}"/>
              </a:ext>
            </a:extLst>
          </p:cNvPr>
          <p:cNvSpPr/>
          <p:nvPr/>
        </p:nvSpPr>
        <p:spPr>
          <a:xfrm>
            <a:off x="4327358" y="1193533"/>
            <a:ext cx="3667225" cy="53245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43906E-8C47-D845-674B-374BAF4C43CE}"/>
              </a:ext>
            </a:extLst>
          </p:cNvPr>
          <p:cNvSpPr/>
          <p:nvPr/>
        </p:nvSpPr>
        <p:spPr>
          <a:xfrm>
            <a:off x="279134" y="1193533"/>
            <a:ext cx="3749039" cy="53245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53B59-8A2E-2CF4-7A8B-76C2C2F2095D}"/>
              </a:ext>
            </a:extLst>
          </p:cNvPr>
          <p:cNvSpPr txBox="1"/>
          <p:nvPr/>
        </p:nvSpPr>
        <p:spPr>
          <a:xfrm>
            <a:off x="4167336" y="315289"/>
            <a:ext cx="38982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ptos Black" panose="020B0004020202020204" pitchFamily="34" charset="0"/>
              </a:rPr>
              <a:t>PROJECT SCOPE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303C87-2911-438C-BD6C-5C86A18728A9}"/>
              </a:ext>
            </a:extLst>
          </p:cNvPr>
          <p:cNvSpPr/>
          <p:nvPr/>
        </p:nvSpPr>
        <p:spPr>
          <a:xfrm>
            <a:off x="509333" y="1466529"/>
            <a:ext cx="3157893" cy="77002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67E692-F256-4FE5-F410-F8C5A71832BB}"/>
              </a:ext>
            </a:extLst>
          </p:cNvPr>
          <p:cNvSpPr/>
          <p:nvPr/>
        </p:nvSpPr>
        <p:spPr>
          <a:xfrm>
            <a:off x="4537506" y="1466529"/>
            <a:ext cx="3157894" cy="77002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EE0812-3EF3-0D09-462B-7860580D0CCB}"/>
              </a:ext>
            </a:extLst>
          </p:cNvPr>
          <p:cNvSpPr/>
          <p:nvPr/>
        </p:nvSpPr>
        <p:spPr>
          <a:xfrm>
            <a:off x="8524774" y="1466529"/>
            <a:ext cx="3157894" cy="77002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575FBE-2E73-1DE8-F17C-34993FF0C465}"/>
              </a:ext>
            </a:extLst>
          </p:cNvPr>
          <p:cNvSpPr/>
          <p:nvPr/>
        </p:nvSpPr>
        <p:spPr>
          <a:xfrm>
            <a:off x="8524774" y="2509547"/>
            <a:ext cx="3157894" cy="36987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846B64-E30B-0CA3-B98E-4FF3E4839AD2}"/>
              </a:ext>
            </a:extLst>
          </p:cNvPr>
          <p:cNvSpPr/>
          <p:nvPr/>
        </p:nvSpPr>
        <p:spPr>
          <a:xfrm>
            <a:off x="4537505" y="2530020"/>
            <a:ext cx="3157894" cy="36987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8B91FA-5A00-2CD9-DD46-110C8864C35C}"/>
              </a:ext>
            </a:extLst>
          </p:cNvPr>
          <p:cNvSpPr/>
          <p:nvPr/>
        </p:nvSpPr>
        <p:spPr>
          <a:xfrm>
            <a:off x="574706" y="2509547"/>
            <a:ext cx="3157894" cy="36987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04DBBC-9D3B-06B0-16A3-3E7B87B9D334}"/>
              </a:ext>
            </a:extLst>
          </p:cNvPr>
          <p:cNvSpPr txBox="1"/>
          <p:nvPr/>
        </p:nvSpPr>
        <p:spPr>
          <a:xfrm>
            <a:off x="1500137" y="1589930"/>
            <a:ext cx="1307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WHAT?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6ACBCD-1559-1013-D6C3-6718AD49119A}"/>
              </a:ext>
            </a:extLst>
          </p:cNvPr>
          <p:cNvSpPr txBox="1"/>
          <p:nvPr/>
        </p:nvSpPr>
        <p:spPr>
          <a:xfrm>
            <a:off x="5584356" y="1589930"/>
            <a:ext cx="1153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WHY?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654FBD-209B-8BD3-4539-273DB34A7D91}"/>
              </a:ext>
            </a:extLst>
          </p:cNvPr>
          <p:cNvSpPr txBox="1"/>
          <p:nvPr/>
        </p:nvSpPr>
        <p:spPr>
          <a:xfrm>
            <a:off x="9518382" y="1606618"/>
            <a:ext cx="1217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HOW?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46B6DB-D11E-BB7D-C68A-A38E3F76B008}"/>
              </a:ext>
            </a:extLst>
          </p:cNvPr>
          <p:cNvSpPr txBox="1"/>
          <p:nvPr/>
        </p:nvSpPr>
        <p:spPr>
          <a:xfrm>
            <a:off x="8880356" y="2806148"/>
            <a:ext cx="2380409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Technology: Python for functionalities integration with MySQL for database management.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Platform: SQL Workbench for database queries and PyCharm for Python development and connectivity.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9B72BC-D344-4122-D5CF-4D93AB8BADCD}"/>
              </a:ext>
            </a:extLst>
          </p:cNvPr>
          <p:cNvSpPr txBox="1"/>
          <p:nvPr/>
        </p:nvSpPr>
        <p:spPr>
          <a:xfrm>
            <a:off x="4897821" y="2789260"/>
            <a:ext cx="2438400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Centralizing employee information boosts efficiency by reducing manual tasks, saving time, minimizing errors, and supporting data-driven planning and improve overall workforce management.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0BD07F-657F-9D6E-A47E-4DC07FE2FDC2}"/>
              </a:ext>
            </a:extLst>
          </p:cNvPr>
          <p:cNvSpPr txBox="1"/>
          <p:nvPr/>
        </p:nvSpPr>
        <p:spPr>
          <a:xfrm>
            <a:off x="931235" y="2789260"/>
            <a:ext cx="2404702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Develop an Employee Management System which is a software solution that helps organizations manage employee information by performing CRUD operations on dataset.</a:t>
            </a:r>
          </a:p>
        </p:txBody>
      </p:sp>
    </p:spTree>
    <p:extLst>
      <p:ext uri="{BB962C8B-B14F-4D97-AF65-F5344CB8AC3E}">
        <p14:creationId xmlns:p14="http://schemas.microsoft.com/office/powerpoint/2010/main" val="1731121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C9077E-437E-0E07-CC45-912ECFFD7289}"/>
              </a:ext>
            </a:extLst>
          </p:cNvPr>
          <p:cNvSpPr txBox="1"/>
          <p:nvPr/>
        </p:nvSpPr>
        <p:spPr>
          <a:xfrm>
            <a:off x="4146884" y="315289"/>
            <a:ext cx="38982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ptos Black" panose="020B0004020202020204" pitchFamily="34" charset="0"/>
              </a:rPr>
              <a:t>DATABASE DESIGN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DF537A1-7103-BCB1-98B5-4439D4C9E2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025213"/>
              </p:ext>
            </p:extLst>
          </p:nvPr>
        </p:nvGraphicFramePr>
        <p:xfrm>
          <a:off x="491957" y="3156996"/>
          <a:ext cx="4628684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4342">
                  <a:extLst>
                    <a:ext uri="{9D8B030D-6E8A-4147-A177-3AD203B41FA5}">
                      <a16:colId xmlns:a16="http://schemas.microsoft.com/office/drawing/2014/main" val="1234863533"/>
                    </a:ext>
                  </a:extLst>
                </a:gridCol>
                <a:gridCol w="2314342">
                  <a:extLst>
                    <a:ext uri="{9D8B030D-6E8A-4147-A177-3AD203B41FA5}">
                      <a16:colId xmlns:a16="http://schemas.microsoft.com/office/drawing/2014/main" val="26173513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PK: </a:t>
                      </a:r>
                      <a:r>
                        <a:rPr lang="en-US" dirty="0" err="1"/>
                        <a:t>UserID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03401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err="1"/>
                        <a:t>UserID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26876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err="1"/>
                        <a:t>UserName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232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err="1"/>
                        <a:t>UserPassword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VARCHAR(255)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3866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err="1"/>
                        <a:t>FullName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VARCHAR(255)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05064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err="1"/>
                        <a:t>MobileNumber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VARCHAR(15)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094353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VARCHAR(255)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51193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272581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AD227E4-B4BC-C205-87D8-B65F3A74AC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84812"/>
              </p:ext>
            </p:extLst>
          </p:nvPr>
        </p:nvGraphicFramePr>
        <p:xfrm>
          <a:off x="7071359" y="3156996"/>
          <a:ext cx="4628684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4342">
                  <a:extLst>
                    <a:ext uri="{9D8B030D-6E8A-4147-A177-3AD203B41FA5}">
                      <a16:colId xmlns:a16="http://schemas.microsoft.com/office/drawing/2014/main" val="3494457322"/>
                    </a:ext>
                  </a:extLst>
                </a:gridCol>
                <a:gridCol w="2314342">
                  <a:extLst>
                    <a:ext uri="{9D8B030D-6E8A-4147-A177-3AD203B41FA5}">
                      <a16:colId xmlns:a16="http://schemas.microsoft.com/office/drawing/2014/main" val="353011214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EMPLOYEES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PK: </a:t>
                      </a:r>
                      <a:r>
                        <a:rPr lang="en-US" dirty="0" err="1"/>
                        <a:t>EmployeeID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76334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err="1"/>
                        <a:t>EmployeeID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64881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/>
                        <a:t>FirstName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3647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err="1"/>
                        <a:t>LastName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54765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/>
                        <a:t>Department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95207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11252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/>
                        <a:t>Salary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DECIMAL(10,2)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70424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err="1"/>
                        <a:t>HireDate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33947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72C8666-0466-0AEF-46DF-4A4B767B51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162053"/>
              </p:ext>
            </p:extLst>
          </p:nvPr>
        </p:nvGraphicFramePr>
        <p:xfrm>
          <a:off x="2810577" y="1539647"/>
          <a:ext cx="657512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7562">
                  <a:extLst>
                    <a:ext uri="{9D8B030D-6E8A-4147-A177-3AD203B41FA5}">
                      <a16:colId xmlns:a16="http://schemas.microsoft.com/office/drawing/2014/main" val="556024560"/>
                    </a:ext>
                  </a:extLst>
                </a:gridCol>
                <a:gridCol w="3287562">
                  <a:extLst>
                    <a:ext uri="{9D8B030D-6E8A-4147-A177-3AD203B41FA5}">
                      <a16:colId xmlns:a16="http://schemas.microsoft.com/office/drawing/2014/main" val="15182536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EmpManage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764632"/>
                  </a:ext>
                </a:extLst>
              </a:tr>
            </a:tbl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AE80BC-BFF1-821B-43C9-FE6691703AE3}"/>
              </a:ext>
            </a:extLst>
          </p:cNvPr>
          <p:cNvCxnSpPr/>
          <p:nvPr/>
        </p:nvCxnSpPr>
        <p:spPr>
          <a:xfrm>
            <a:off x="6096000" y="1925053"/>
            <a:ext cx="0" cy="5197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74F714-1C2F-BA26-4F6E-482B8F98477E}"/>
              </a:ext>
            </a:extLst>
          </p:cNvPr>
          <p:cNvCxnSpPr>
            <a:cxnSpLocks/>
          </p:cNvCxnSpPr>
          <p:nvPr/>
        </p:nvCxnSpPr>
        <p:spPr>
          <a:xfrm>
            <a:off x="2806299" y="2444817"/>
            <a:ext cx="65794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2CA420-BD48-81B6-F17B-D94C89F87D09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806299" y="2444817"/>
            <a:ext cx="0" cy="7121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270585-2347-EE21-8520-77A7295500B8}"/>
              </a:ext>
            </a:extLst>
          </p:cNvPr>
          <p:cNvCxnSpPr>
            <a:endCxn id="6" idx="0"/>
          </p:cNvCxnSpPr>
          <p:nvPr/>
        </p:nvCxnSpPr>
        <p:spPr>
          <a:xfrm>
            <a:off x="9385701" y="2444817"/>
            <a:ext cx="0" cy="7121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F96707D-5B9C-88BB-2258-06BF3E7EA0F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120641" y="4620036"/>
            <a:ext cx="195071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214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ACE102-F22F-5CAE-2D44-41E866C0169C}"/>
              </a:ext>
            </a:extLst>
          </p:cNvPr>
          <p:cNvSpPr txBox="1"/>
          <p:nvPr/>
        </p:nvSpPr>
        <p:spPr>
          <a:xfrm>
            <a:off x="3553294" y="247414"/>
            <a:ext cx="50854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ptos Black" panose="020B0004020202020204" pitchFamily="34" charset="0"/>
              </a:rPr>
              <a:t>DATABASE CONNECTION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0524A0B-6C49-E168-9908-9D5972B91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828" y="1379934"/>
            <a:ext cx="8879418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Database Connection: SQL to Python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Step-1: Install MySQL Workbench, PyCharm, and Python.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Step-2: In Command Prompt, type: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pip install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-connector-python.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Step-3: In PyCharm, add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import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mysql.connector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Step-4: Execute a SQL SELECT query in Python to verify table visibility from MySQL.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1" name="Picture 3" descr="Uploaded image">
            <a:extLst>
              <a:ext uri="{FF2B5EF4-FFF2-40B4-BE49-F238E27FC236}">
                <a16:creationId xmlns:a16="http://schemas.microsoft.com/office/drawing/2014/main" id="{6ABE0467-9A1C-74C1-2C81-4019CED50E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2" t="20230" r="10604" b="44827"/>
          <a:stretch/>
        </p:blipFill>
        <p:spPr bwMode="auto">
          <a:xfrm>
            <a:off x="482684" y="3134260"/>
            <a:ext cx="5613320" cy="298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Uploaded image">
            <a:extLst>
              <a:ext uri="{FF2B5EF4-FFF2-40B4-BE49-F238E27FC236}">
                <a16:creationId xmlns:a16="http://schemas.microsoft.com/office/drawing/2014/main" id="{2D3C012D-B627-7082-1DC2-F1C37174CC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7" r="2673" b="9119"/>
          <a:stretch/>
        </p:blipFill>
        <p:spPr bwMode="auto">
          <a:xfrm>
            <a:off x="6147758" y="3134259"/>
            <a:ext cx="5613321" cy="298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283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26B063-99D6-9D27-D434-9657FB3C2A03}"/>
              </a:ext>
            </a:extLst>
          </p:cNvPr>
          <p:cNvSpPr txBox="1"/>
          <p:nvPr/>
        </p:nvSpPr>
        <p:spPr>
          <a:xfrm>
            <a:off x="548640" y="1087655"/>
            <a:ext cx="5415280" cy="566308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b="1" dirty="0">
              <a:solidFill>
                <a:schemeClr val="tx2">
                  <a:lumMod val="50000"/>
                </a:schemeClr>
              </a:solidFill>
              <a:latin typeface="Amasis MT Pro Medium" panose="02040604050005020304" pitchFamily="18" charset="0"/>
            </a:endParaRPr>
          </a:p>
          <a:p>
            <a:endParaRPr lang="en-US" b="1" dirty="0">
              <a:solidFill>
                <a:schemeClr val="tx2">
                  <a:lumMod val="50000"/>
                </a:schemeClr>
              </a:solidFill>
              <a:latin typeface="Amasis MT Pro Medium" panose="02040604050005020304" pitchFamily="18" charset="0"/>
            </a:endParaRPr>
          </a:p>
          <a:p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Amasis MT Pro Medium" panose="02040604050005020304" pitchFamily="18" charset="0"/>
              </a:rPr>
              <a:t>THE FUNCTIONALITIES OF EMPLOYEE MANAGEMENT SYSTEM INCLUDE:</a:t>
            </a:r>
          </a:p>
          <a:p>
            <a:endParaRPr lang="en-US" b="1" dirty="0">
              <a:solidFill>
                <a:schemeClr val="tx2">
                  <a:lumMod val="50000"/>
                </a:schemeClr>
              </a:solidFill>
              <a:latin typeface="Amasis MT Pro Medium" panose="02040604050005020304" pitchFamily="18" charset="0"/>
            </a:endParaRP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sz="2000" b="1" dirty="0"/>
              <a:t>REGISTER </a:t>
            </a:r>
          </a:p>
          <a:p>
            <a:pPr marL="342900" indent="-342900">
              <a:buAutoNum type="arabicPeriod"/>
            </a:pPr>
            <a:r>
              <a:rPr lang="en-US" sz="2000" b="1" dirty="0"/>
              <a:t>LOGIN</a:t>
            </a:r>
          </a:p>
          <a:p>
            <a:pPr marL="342900" indent="-342900">
              <a:buAutoNum type="arabicPeriod"/>
            </a:pPr>
            <a:r>
              <a:rPr lang="en-US" sz="2000" b="1" dirty="0"/>
              <a:t>ADD EMPLOYEE</a:t>
            </a:r>
          </a:p>
          <a:p>
            <a:pPr marL="342900" indent="-342900">
              <a:buAutoNum type="arabicPeriod"/>
            </a:pPr>
            <a:r>
              <a:rPr lang="en-US" sz="2000" b="1" dirty="0"/>
              <a:t>REMOVE EMPLOYEE</a:t>
            </a:r>
          </a:p>
          <a:p>
            <a:pPr marL="342900" indent="-342900">
              <a:buAutoNum type="arabicPeriod"/>
            </a:pPr>
            <a:r>
              <a:rPr lang="en-US" sz="2000" b="1" dirty="0"/>
              <a:t>PROMOTE EMPLOYEE</a:t>
            </a:r>
          </a:p>
          <a:p>
            <a:pPr marL="342900" indent="-342900">
              <a:buAutoNum type="arabicPeriod"/>
            </a:pPr>
            <a:r>
              <a:rPr lang="en-US" sz="2000" b="1" dirty="0"/>
              <a:t>UPDATE EMPLOYEE</a:t>
            </a:r>
          </a:p>
          <a:p>
            <a:pPr marL="342900" indent="-342900">
              <a:buAutoNum type="arabicPeriod"/>
            </a:pPr>
            <a:r>
              <a:rPr lang="en-US" sz="2000" b="1" dirty="0"/>
              <a:t>DISPLAY ALL EMPLOYEES</a:t>
            </a:r>
          </a:p>
          <a:p>
            <a:pPr marL="342900" indent="-342900">
              <a:buAutoNum type="arabicPeriod"/>
            </a:pPr>
            <a:r>
              <a:rPr lang="en-US" sz="2000" b="1" dirty="0"/>
              <a:t>SEARCH EMPLOYEE</a:t>
            </a:r>
          </a:p>
          <a:p>
            <a:pPr marL="342900" indent="-342900">
              <a:buAutoNum type="arabicPeriod"/>
            </a:pPr>
            <a:r>
              <a:rPr lang="en-US" sz="2000" b="1" dirty="0"/>
              <a:t>FILTER EMPLOYEES</a:t>
            </a:r>
          </a:p>
          <a:p>
            <a:pPr marL="342900" indent="-342900">
              <a:buAutoNum type="arabicPeriod"/>
            </a:pPr>
            <a:r>
              <a:rPr lang="en-US" sz="2000" b="1" dirty="0"/>
              <a:t>SORT EMPLOYEES</a:t>
            </a:r>
          </a:p>
          <a:p>
            <a:pPr marL="342900" indent="-342900">
              <a:buAutoNum type="arabicPeriod"/>
            </a:pPr>
            <a:endParaRPr lang="en-US" b="1" dirty="0"/>
          </a:p>
          <a:p>
            <a:pPr marL="342900" indent="-342900">
              <a:buAutoNum type="arabicPeriod"/>
            </a:pPr>
            <a:endParaRPr lang="en-US" b="1" dirty="0"/>
          </a:p>
          <a:p>
            <a:pPr marL="342900" indent="-342900">
              <a:buAutoNum type="arabicPeriod"/>
            </a:pP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B2B203-8625-2AF4-932C-530D3AA313E8}"/>
              </a:ext>
            </a:extLst>
          </p:cNvPr>
          <p:cNvSpPr txBox="1"/>
          <p:nvPr/>
        </p:nvSpPr>
        <p:spPr>
          <a:xfrm>
            <a:off x="4100629" y="310476"/>
            <a:ext cx="37265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ptos Black" panose="020B0004020202020204" pitchFamily="34" charset="0"/>
              </a:rPr>
              <a:t>FUNCTIONALITIES</a:t>
            </a:r>
          </a:p>
        </p:txBody>
      </p:sp>
      <p:pic>
        <p:nvPicPr>
          <p:cNvPr id="6" name="image2.png">
            <a:extLst>
              <a:ext uri="{FF2B5EF4-FFF2-40B4-BE49-F238E27FC236}">
                <a16:creationId xmlns:a16="http://schemas.microsoft.com/office/drawing/2014/main" id="{42FE4DBA-B3DD-B2F7-C687-526090062A18}"/>
              </a:ext>
            </a:extLst>
          </p:cNvPr>
          <p:cNvPicPr/>
          <p:nvPr/>
        </p:nvPicPr>
        <p:blipFill>
          <a:blip r:embed="rId2"/>
          <a:srcRect t="41482" r="29166" b="36364"/>
          <a:stretch>
            <a:fillRect/>
          </a:stretch>
        </p:blipFill>
        <p:spPr>
          <a:xfrm>
            <a:off x="6228081" y="1250747"/>
            <a:ext cx="5158605" cy="2030931"/>
          </a:xfrm>
          <a:prstGeom prst="rect">
            <a:avLst/>
          </a:prstGeom>
          <a:ln/>
        </p:spPr>
      </p:pic>
      <p:pic>
        <p:nvPicPr>
          <p:cNvPr id="7" name="image1.png">
            <a:extLst>
              <a:ext uri="{FF2B5EF4-FFF2-40B4-BE49-F238E27FC236}">
                <a16:creationId xmlns:a16="http://schemas.microsoft.com/office/drawing/2014/main" id="{C8E5A60A-94A5-B66D-EC50-513C3C85F53D}"/>
              </a:ext>
            </a:extLst>
          </p:cNvPr>
          <p:cNvPicPr/>
          <p:nvPr/>
        </p:nvPicPr>
        <p:blipFill>
          <a:blip r:embed="rId3"/>
          <a:srcRect l="4807" t="61053" r="25801" b="6501"/>
          <a:stretch>
            <a:fillRect/>
          </a:stretch>
        </p:blipFill>
        <p:spPr>
          <a:xfrm>
            <a:off x="6228081" y="3281678"/>
            <a:ext cx="5158605" cy="307848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897037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BD9AF6-DF84-2BD2-4DCE-9791451CD55B}"/>
              </a:ext>
            </a:extLst>
          </p:cNvPr>
          <p:cNvSpPr txBox="1"/>
          <p:nvPr/>
        </p:nvSpPr>
        <p:spPr>
          <a:xfrm>
            <a:off x="4100629" y="310476"/>
            <a:ext cx="37265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ptos Black" panose="020B0004020202020204" pitchFamily="34" charset="0"/>
              </a:rPr>
              <a:t>REGISTER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F23E607-6386-3472-32E4-7B13602E3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398" y="909334"/>
            <a:ext cx="5447899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Purpose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Enables new users to register in the system by providing personal and login details.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Inputs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Full Name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Username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Password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en-US" altLang="en-US" dirty="0">
                <a:latin typeface="Arial" panose="020B0604020202020204" pitchFamily="34" charset="0"/>
              </a:rPr>
              <a:t> Re-password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Mobile Number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Email ID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Gender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Workflow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Arial" panose="020B0604020202020204" pitchFamily="34" charset="0"/>
              </a:rPr>
              <a:t>Step-1: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Users enter their details.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Arial" panose="020B0604020202020204" pitchFamily="34" charset="0"/>
              </a:rPr>
              <a:t>Step-2: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system validates the inputs (unique username, matching passwords).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Arial" panose="020B0604020202020204" pitchFamily="34" charset="0"/>
              </a:rPr>
              <a:t>Step-3: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is stored in the database (MySQL).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Outcome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User registration is successful, allowing future login.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8" name="Picture 4" descr="Uploaded image">
            <a:extLst>
              <a:ext uri="{FF2B5EF4-FFF2-40B4-BE49-F238E27FC236}">
                <a16:creationId xmlns:a16="http://schemas.microsoft.com/office/drawing/2014/main" id="{F528C12F-D239-086F-9689-4C250FF9C7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59" r="56250" b="23556"/>
          <a:stretch/>
        </p:blipFill>
        <p:spPr bwMode="auto">
          <a:xfrm>
            <a:off x="6578334" y="3629237"/>
            <a:ext cx="5334000" cy="271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ploaded image">
            <a:extLst>
              <a:ext uri="{FF2B5EF4-FFF2-40B4-BE49-F238E27FC236}">
                <a16:creationId xmlns:a16="http://schemas.microsoft.com/office/drawing/2014/main" id="{7EC0A536-D26E-06CD-3E30-37E1C219D9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83" t="21912" r="2294" b="8492"/>
          <a:stretch/>
        </p:blipFill>
        <p:spPr bwMode="auto">
          <a:xfrm>
            <a:off x="6578334" y="1166662"/>
            <a:ext cx="5334000" cy="24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54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8CEABB-DF35-D4C3-EC3D-3C8311139EFA}"/>
              </a:ext>
            </a:extLst>
          </p:cNvPr>
          <p:cNvSpPr txBox="1"/>
          <p:nvPr/>
        </p:nvSpPr>
        <p:spPr>
          <a:xfrm>
            <a:off x="4100629" y="310476"/>
            <a:ext cx="37265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ptos Black" panose="020B0004020202020204" pitchFamily="34" charset="0"/>
              </a:rPr>
              <a:t>LOGIN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00A6690-163D-87C5-1191-2DE0BB130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398" y="3402323"/>
            <a:ext cx="544789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89F45D3-DC0B-E39E-0387-4BECACDC4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056" y="843678"/>
            <a:ext cx="11113887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Purpose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Enables registered users to securely access the system by validating their username and password.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Functionality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Prompts for login credentials.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Verifies credentials against the database.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Displays a personalized welcome message: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"Welcome, [username]!“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Post-Logout Options: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Access various system features like adding, removing, updating, or displaying employees.</a:t>
            </a:r>
            <a:endParaRPr kumimoji="0" lang="en-US" altLang="en-US" sz="1800" b="0" i="1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1" name="Picture 3" descr="Uploaded image">
            <a:extLst>
              <a:ext uri="{FF2B5EF4-FFF2-40B4-BE49-F238E27FC236}">
                <a16:creationId xmlns:a16="http://schemas.microsoft.com/office/drawing/2014/main" id="{843ED1C0-7BC0-9DA8-9B7E-CEFA0D8E4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3" t="30963" r="4421" b="27111"/>
          <a:stretch/>
        </p:blipFill>
        <p:spPr bwMode="auto">
          <a:xfrm>
            <a:off x="587449" y="3402323"/>
            <a:ext cx="5872630" cy="286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Uploaded image">
            <a:extLst>
              <a:ext uri="{FF2B5EF4-FFF2-40B4-BE49-F238E27FC236}">
                <a16:creationId xmlns:a16="http://schemas.microsoft.com/office/drawing/2014/main" id="{FEC75C07-615A-2B94-A097-FAA7D10302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" t="37614" r="55394" b="20649"/>
          <a:stretch/>
        </p:blipFill>
        <p:spPr bwMode="auto">
          <a:xfrm>
            <a:off x="6460079" y="3402323"/>
            <a:ext cx="5144472" cy="286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012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A4E0D9-B891-3638-CCBE-2041001C86CB}"/>
              </a:ext>
            </a:extLst>
          </p:cNvPr>
          <p:cNvSpPr txBox="1"/>
          <p:nvPr/>
        </p:nvSpPr>
        <p:spPr>
          <a:xfrm>
            <a:off x="4100629" y="310476"/>
            <a:ext cx="37265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ptos Black" panose="020B0004020202020204" pitchFamily="34" charset="0"/>
              </a:rPr>
              <a:t>ADD EMPLOYEE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1868401-FB3F-48CE-EF9E-507F7403B9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767" y="862833"/>
            <a:ext cx="5576234" cy="6186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Purpose: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Allows adding new employees to the database.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Inputs Required: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Employee ID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First Name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Last Name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Department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Position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Salary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Hire Date.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Process Flow: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Step-1: Collects and validates user inputs.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Step-2: Executes SQL INSERT command to save data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Step-3: Confirms with “Employee added successfully!” message.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Benefits: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Streamlined data entry with prompts.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Reduces manual entry errors.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Directly updates the database.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5" name="Picture 3" descr="Uploaded image">
            <a:extLst>
              <a:ext uri="{FF2B5EF4-FFF2-40B4-BE49-F238E27FC236}">
                <a16:creationId xmlns:a16="http://schemas.microsoft.com/office/drawing/2014/main" id="{53E90BF1-6C85-91CB-8630-2B830813B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11" t="14601" r="3189" b="42682"/>
          <a:stretch/>
        </p:blipFill>
        <p:spPr bwMode="auto">
          <a:xfrm>
            <a:off x="5881033" y="1010865"/>
            <a:ext cx="5791200" cy="231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Uploaded image">
            <a:extLst>
              <a:ext uri="{FF2B5EF4-FFF2-40B4-BE49-F238E27FC236}">
                <a16:creationId xmlns:a16="http://schemas.microsoft.com/office/drawing/2014/main" id="{7A52AB8F-C3DC-FE9D-3C7F-BB50B8EF2A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4" t="35402" r="54263" b="12581"/>
          <a:stretch/>
        </p:blipFill>
        <p:spPr bwMode="auto">
          <a:xfrm>
            <a:off x="5881033" y="3330082"/>
            <a:ext cx="5791200" cy="321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600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c8eca3ca-1276-46d5-9d9d-a0f2a028920f}" enabled="0" method="" siteId="{c8eca3ca-1276-46d5-9d9d-a0f2a028920f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1299</Words>
  <Application>Microsoft Office PowerPoint</Application>
  <PresentationFormat>Widescreen</PresentationFormat>
  <Paragraphs>217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ADLaM Display</vt:lpstr>
      <vt:lpstr>Amasis MT Pro</vt:lpstr>
      <vt:lpstr>Amasis MT Pro Black</vt:lpstr>
      <vt:lpstr>Amasis MT Pro Medium</vt:lpstr>
      <vt:lpstr>Aptos Black</vt:lpstr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Aayushi Pandit</dc:creator>
  <cp:lastModifiedBy>Aayushi Pandit</cp:lastModifiedBy>
  <cp:revision>5</cp:revision>
  <dcterms:created xsi:type="dcterms:W3CDTF">2024-10-25T13:50:08Z</dcterms:created>
  <dcterms:modified xsi:type="dcterms:W3CDTF">2024-10-29T07:22:48Z</dcterms:modified>
</cp:coreProperties>
</file>